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  <p:sldMasterId id="2147483687" r:id="rId4"/>
  </p:sldMasterIdLst>
  <p:notesMasterIdLst>
    <p:notesMasterId r:id="rId32"/>
  </p:notesMasterIdLst>
  <p:sldIdLst>
    <p:sldId id="256" r:id="rId5"/>
    <p:sldId id="257" r:id="rId6"/>
    <p:sldId id="259" r:id="rId7"/>
    <p:sldId id="260" r:id="rId8"/>
    <p:sldId id="261" r:id="rId9"/>
    <p:sldId id="258" r:id="rId10"/>
    <p:sldId id="282" r:id="rId11"/>
    <p:sldId id="265" r:id="rId12"/>
    <p:sldId id="264" r:id="rId13"/>
    <p:sldId id="267" r:id="rId14"/>
    <p:sldId id="268" r:id="rId15"/>
    <p:sldId id="269" r:id="rId16"/>
    <p:sldId id="266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86" r:id="rId25"/>
    <p:sldId id="279" r:id="rId26"/>
    <p:sldId id="287" r:id="rId27"/>
    <p:sldId id="285" r:id="rId28"/>
    <p:sldId id="289" r:id="rId29"/>
    <p:sldId id="288" r:id="rId30"/>
    <p:sldId id="280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Titillium Web" panose="020B0604020202020204" charset="0"/>
      <p:regular r:id="rId37"/>
      <p:bold r:id="rId38"/>
      <p:italic r:id="rId39"/>
      <p:boldItalic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  <p:embeddedFont>
      <p:font typeface="Comfortaa" panose="020B0604020202020204" charset="0"/>
      <p:regular r:id="rId45"/>
      <p:bold r:id="rId46"/>
    </p:embeddedFont>
    <p:embeddedFont>
      <p:font typeface="Helvetica Neue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9546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fd9d42aa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fd9d42aa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109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594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066123a5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066123a5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08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Lasciamo solo una tra 17 e 18??</a:t>
            </a: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411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fe653be3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4fe653be3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132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122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267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072252b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5072252b8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28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072252b8c_0_48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Ho riunito in meno slide perchè se no avremmo dovuto spendere due parole su ognuna e me non valeva la pena andare troppo nei dettagli anche dei pacchetti</a:t>
            </a:r>
            <a:endParaRPr/>
          </a:p>
        </p:txBody>
      </p:sp>
      <p:sp>
        <p:nvSpPr>
          <p:cNvPr id="377" name="Google Shape;377;g5072252b8c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3356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0403" y="685776"/>
            <a:ext cx="4577870" cy="34289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2265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97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846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072252b8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5072252b8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46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0395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fe653be3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fe653be3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35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3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4657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36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7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842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2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>
            <a:spLocks noGrp="1"/>
          </p:cNvSpPr>
          <p:nvPr>
            <p:ph type="body" idx="1"/>
          </p:nvPr>
        </p:nvSpPr>
        <p:spPr>
          <a:xfrm>
            <a:off x="685800" y="4343393"/>
            <a:ext cx="5486400" cy="411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6511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1451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066123a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066123a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 di parlare di data science… cosa sono i dati??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Dati strutturati vs dati non strutturati---&gt; Big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2215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1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03" name="Google Shape;103;p20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500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Font typeface="Helvetica Neue"/>
              <a:buNone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3600"/>
              <a:buNone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09" name="Google Shape;109;p2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2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23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2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2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1" name="Google Shape;141;p2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7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30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3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3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None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67" name="Google Shape;167;p34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100" cy="3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 only half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9600"/>
              <a:buFont typeface="Helvetica Neue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/>
          </a:p>
        </p:txBody>
      </p:sp>
      <p:sp>
        <p:nvSpPr>
          <p:cNvPr id="176" name="Google Shape;176;p36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3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188" name="Google Shape;188;p3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5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▫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▸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195" name="Google Shape;195;p4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4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▫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▸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▹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color">
  <p:cSld name="TITLE_ONLY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▪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▫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▸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3000"/>
              <a:buFont typeface="Helvetica Neue"/>
              <a:buChar char="▹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/>
          <p:nvPr/>
        </p:nvSpPr>
        <p:spPr>
          <a:xfrm>
            <a:off x="439873" y="589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endParaRPr sz="9600" b="1" i="0" u="none" strike="noStrike" cap="none">
              <a:solidFill>
                <a:srgbClr val="56245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306488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200" cy="3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half">
  <p:cSld name="TITLE_ONLY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tillium Web"/>
              <a:buNone/>
              <a:defRPr sz="2600" b="1" i="0" u="none" strike="noStrike" cap="non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8574023" y="4569406"/>
            <a:ext cx="570230" cy="569527"/>
          </a:xfrm>
          <a:custGeom>
            <a:avLst/>
            <a:gdLst/>
            <a:ahLst/>
            <a:cxnLst/>
            <a:rect l="l" t="t" r="r" b="b"/>
            <a:pathLst>
              <a:path w="570229" h="570229" extrusionOk="0">
                <a:moveTo>
                  <a:pt x="569976" y="0"/>
                </a:move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87398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18871" y="118877"/>
            <a:ext cx="4611370" cy="223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1" u="none" strike="noStrike" cap="none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64844" y="1024678"/>
            <a:ext cx="4580255" cy="173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17171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120" cy="25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/>
          <p:nvPr/>
        </p:nvSpPr>
        <p:spPr>
          <a:xfrm flipH="1">
            <a:off x="8575069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1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33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gif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10" Type="http://schemas.openxmlformats.org/officeDocument/2006/relationships/image" Target="../media/image3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k-roz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queiroz.shinyapps.io/rshinylad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/>
          <p:nvPr/>
        </p:nvSpPr>
        <p:spPr>
          <a:xfrm>
            <a:off x="5916450" y="339000"/>
            <a:ext cx="2979300" cy="10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225" y="0"/>
            <a:ext cx="9217226" cy="517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 txBox="1">
            <a:spLocks noGrp="1"/>
          </p:cNvSpPr>
          <p:nvPr>
            <p:ph type="ctrTitle"/>
          </p:nvPr>
        </p:nvSpPr>
        <p:spPr>
          <a:xfrm>
            <a:off x="632400" y="1927475"/>
            <a:ext cx="8257500" cy="177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SCIENCE: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lt1"/>
                </a:solidFill>
              </a:rPr>
              <a:t>Cambia la tua vita con i dati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193600" y="284550"/>
            <a:ext cx="2791500" cy="1159800"/>
          </a:xfrm>
          <a:prstGeom prst="rect">
            <a:avLst/>
          </a:prstGeom>
          <a:solidFill>
            <a:srgbClr val="FFFFFF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  <a:endParaRPr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'Bari'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/>
          </a:p>
        </p:txBody>
      </p:sp>
      <p:pic>
        <p:nvPicPr>
          <p:cNvPr id="205" name="Google Shape;205;p41"/>
          <p:cNvPicPr preferRelativeResize="0"/>
          <p:nvPr/>
        </p:nvPicPr>
        <p:blipFill rotWithShape="1">
          <a:blip r:embed="rId4">
            <a:alphaModFix/>
          </a:blip>
          <a:srcRect r="48264"/>
          <a:stretch/>
        </p:blipFill>
        <p:spPr>
          <a:xfrm>
            <a:off x="5836493" y="282699"/>
            <a:ext cx="319928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1"/>
          <p:cNvSpPr/>
          <p:nvPr/>
        </p:nvSpPr>
        <p:spPr>
          <a:xfrm>
            <a:off x="866550" y="4163675"/>
            <a:ext cx="267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Marzo 2019</a:t>
            </a:r>
            <a:endParaRPr sz="24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Bari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744825"/>
            <a:ext cx="9144000" cy="43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>
            <a:spLocks noGrp="1"/>
          </p:cNvSpPr>
          <p:nvPr>
            <p:ph type="title"/>
          </p:nvPr>
        </p:nvSpPr>
        <p:spPr>
          <a:xfrm>
            <a:off x="692025" y="193900"/>
            <a:ext cx="4814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Ambiti di applicazione</a:t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883" y="929611"/>
            <a:ext cx="7486239" cy="402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1236275" y="744625"/>
            <a:ext cx="6299400" cy="27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sexy job in the next 10 years will be statisticians.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People think I’m joking, but who would’ve guessed that computer engineers would’ve been the sexy job of the 1990s?</a:t>
            </a:r>
            <a:endParaRPr dirty="0"/>
          </a:p>
        </p:txBody>
      </p:sp>
      <p:sp>
        <p:nvSpPr>
          <p:cNvPr id="322" name="Google Shape;322;p53"/>
          <p:cNvSpPr txBox="1"/>
          <p:nvPr/>
        </p:nvSpPr>
        <p:spPr>
          <a:xfrm>
            <a:off x="5180675" y="3681000"/>
            <a:ext cx="3606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2222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Hal Varian, chief economist at Google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l="63874" t="22693" r="1924" b="43541"/>
          <a:stretch/>
        </p:blipFill>
        <p:spPr>
          <a:xfrm>
            <a:off x="5545422" y="262270"/>
            <a:ext cx="1953791" cy="272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b="0"/>
              <a:t>Il</a:t>
            </a:r>
            <a:r>
              <a:rPr lang="en"/>
              <a:t> Data Scientist</a:t>
            </a:r>
            <a:br>
              <a:rPr lang="en"/>
            </a:br>
            <a:r>
              <a:rPr lang="en" b="0"/>
              <a:t>Moderno</a:t>
            </a:r>
            <a:endParaRPr b="0"/>
          </a:p>
        </p:txBody>
      </p:sp>
      <p:pic>
        <p:nvPicPr>
          <p:cNvPr id="329" name="Google Shape;329;p54"/>
          <p:cNvPicPr preferRelativeResize="0"/>
          <p:nvPr/>
        </p:nvPicPr>
        <p:blipFill rotWithShape="1">
          <a:blip r:embed="rId3">
            <a:alphaModFix/>
          </a:blip>
          <a:srcRect l="35704" t="27212" r="35523" b="10088"/>
          <a:stretch/>
        </p:blipFill>
        <p:spPr>
          <a:xfrm>
            <a:off x="4117271" y="262270"/>
            <a:ext cx="1309920" cy="403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4"/>
          <p:cNvPicPr preferRelativeResize="0"/>
          <p:nvPr/>
        </p:nvPicPr>
        <p:blipFill rotWithShape="1">
          <a:blip r:embed="rId3">
            <a:alphaModFix/>
          </a:blip>
          <a:srcRect l="64052" t="60957" r="3193" b="10088"/>
          <a:stretch/>
        </p:blipFill>
        <p:spPr>
          <a:xfrm>
            <a:off x="7254087" y="2316519"/>
            <a:ext cx="1832620" cy="2292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4"/>
          <p:cNvPicPr preferRelativeResize="0"/>
          <p:nvPr/>
        </p:nvPicPr>
        <p:blipFill rotWithShape="1">
          <a:blip r:embed="rId3">
            <a:alphaModFix/>
          </a:blip>
          <a:srcRect l="1086" t="61170" r="63843" b="13506"/>
          <a:stretch/>
        </p:blipFill>
        <p:spPr>
          <a:xfrm>
            <a:off x="1901641" y="2709881"/>
            <a:ext cx="2138561" cy="218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 rotWithShape="1">
          <a:blip r:embed="rId3">
            <a:alphaModFix/>
          </a:blip>
          <a:srcRect l="3011" t="22780" r="65140" b="46780"/>
          <a:stretch/>
        </p:blipFill>
        <p:spPr>
          <a:xfrm>
            <a:off x="50634" y="1648286"/>
            <a:ext cx="1831273" cy="2476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>
            <a:spLocks noGrp="1"/>
          </p:cNvSpPr>
          <p:nvPr>
            <p:ph type="title"/>
          </p:nvPr>
        </p:nvSpPr>
        <p:spPr>
          <a:xfrm>
            <a:off x="6688200" y="2143050"/>
            <a:ext cx="2455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/>
              <a:t>Data Science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761E86"/>
                </a:solidFill>
              </a:rPr>
              <a:t>workflow</a:t>
            </a:r>
            <a:endParaRPr>
              <a:solidFill>
                <a:srgbClr val="761E86"/>
              </a:solidFill>
            </a:endParaRPr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48629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750" y="3253000"/>
            <a:ext cx="569500" cy="5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589" y="2791725"/>
            <a:ext cx="491385" cy="5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2300" y="2792838"/>
            <a:ext cx="491375" cy="56728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/>
          <p:nvPr/>
        </p:nvSpPr>
        <p:spPr>
          <a:xfrm>
            <a:off x="3259877" y="2792900"/>
            <a:ext cx="535500" cy="234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51"/>
          <p:cNvSpPr/>
          <p:nvPr/>
        </p:nvSpPr>
        <p:spPr>
          <a:xfrm>
            <a:off x="3259875" y="3038350"/>
            <a:ext cx="569400" cy="2340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5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2600"/>
              <a:buNone/>
            </a:pPr>
            <a:r>
              <a:rPr lang="en"/>
              <a:t>Un mondo di strumenti</a:t>
            </a:r>
            <a:endParaRPr/>
          </a:p>
        </p:txBody>
      </p:sp>
      <p:pic>
        <p:nvPicPr>
          <p:cNvPr id="338" name="Google Shape;33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263" y="2249792"/>
            <a:ext cx="1837227" cy="9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37" y="3187246"/>
            <a:ext cx="1519838" cy="154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9066" y="2660106"/>
            <a:ext cx="3108750" cy="163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9332" y="1701154"/>
            <a:ext cx="976448" cy="109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74802" y="1231019"/>
            <a:ext cx="1392725" cy="92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54213" y="3915470"/>
            <a:ext cx="2432646" cy="15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44302" y="2334267"/>
            <a:ext cx="1689412" cy="759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74971" y="1528625"/>
            <a:ext cx="1716618" cy="70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68056" y="89003"/>
            <a:ext cx="1726654" cy="96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58356" y="1331498"/>
            <a:ext cx="2808984" cy="7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40729" y="3745715"/>
            <a:ext cx="2809342" cy="110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446501" y="329955"/>
            <a:ext cx="1750618" cy="5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44727" y="2660093"/>
            <a:ext cx="1750617" cy="65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5"/>
          <p:cNvPicPr preferRelativeResize="0"/>
          <p:nvPr/>
        </p:nvPicPr>
        <p:blipFill rotWithShape="1">
          <a:blip r:embed="rId16">
            <a:alphaModFix/>
          </a:blip>
          <a:srcRect t="36586" b="38030"/>
          <a:stretch/>
        </p:blipFill>
        <p:spPr>
          <a:xfrm>
            <a:off x="1321725" y="3745725"/>
            <a:ext cx="2866307" cy="72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850"/>
            <a:ext cx="9208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6"/>
          <p:cNvSpPr txBox="1">
            <a:spLocks noGrp="1"/>
          </p:cNvSpPr>
          <p:nvPr>
            <p:ph type="ctrTitle"/>
          </p:nvPr>
        </p:nvSpPr>
        <p:spPr>
          <a:xfrm>
            <a:off x="805600" y="1949000"/>
            <a:ext cx="7919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R for Data Science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>
            <a:spLocks noGrp="1"/>
          </p:cNvSpPr>
          <p:nvPr>
            <p:ph type="title"/>
          </p:nvPr>
        </p:nvSpPr>
        <p:spPr>
          <a:xfrm>
            <a:off x="5015175" y="44275"/>
            <a:ext cx="2854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>
                <a:solidFill>
                  <a:srgbClr val="000000"/>
                </a:solidFill>
              </a:rPr>
              <a:t>Cos’è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/>
              <a:t>R</a:t>
            </a:r>
            <a:endParaRPr sz="3600">
              <a:solidFill>
                <a:srgbClr val="000000"/>
              </a:solidFill>
            </a:endParaRPr>
          </a:p>
        </p:txBody>
      </p:sp>
      <p:cxnSp>
        <p:nvCxnSpPr>
          <p:cNvPr id="363" name="Google Shape;363;p57"/>
          <p:cNvCxnSpPr/>
          <p:nvPr/>
        </p:nvCxnSpPr>
        <p:spPr>
          <a:xfrm flipH="1">
            <a:off x="6774764" y="1279900"/>
            <a:ext cx="10500" cy="38637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4" name="Google Shape;364;p57"/>
          <p:cNvSpPr/>
          <p:nvPr/>
        </p:nvSpPr>
        <p:spPr>
          <a:xfrm>
            <a:off x="6675615" y="167385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7"/>
          <p:cNvSpPr/>
          <p:nvPr/>
        </p:nvSpPr>
        <p:spPr>
          <a:xfrm>
            <a:off x="6675614" y="24052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7"/>
          <p:cNvSpPr/>
          <p:nvPr/>
        </p:nvSpPr>
        <p:spPr>
          <a:xfrm>
            <a:off x="6675614" y="31205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7"/>
          <p:cNvSpPr/>
          <p:nvPr/>
        </p:nvSpPr>
        <p:spPr>
          <a:xfrm>
            <a:off x="6675615" y="388656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5015167" y="1332317"/>
            <a:ext cx="15546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free software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social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easy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6990275" y="2145571"/>
            <a:ext cx="19815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powerful visualization tool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57"/>
          <p:cNvSpPr txBox="1"/>
          <p:nvPr/>
        </p:nvSpPr>
        <p:spPr>
          <a:xfrm>
            <a:off x="5036925" y="29309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packages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6994173" y="3639587"/>
            <a:ext cx="1180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statistical focus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" y="0"/>
            <a:ext cx="47014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/>
          <p:nvPr/>
        </p:nvSpPr>
        <p:spPr>
          <a:xfrm>
            <a:off x="6675614" y="4568346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/>
          <p:cNvSpPr txBox="1"/>
          <p:nvPr/>
        </p:nvSpPr>
        <p:spPr>
          <a:xfrm>
            <a:off x="5036925" y="4473547"/>
            <a:ext cx="1536000" cy="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RStudio IDE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/>
          <p:nvPr/>
        </p:nvSpPr>
        <p:spPr>
          <a:xfrm>
            <a:off x="6219100" y="324500"/>
            <a:ext cx="2205600" cy="2234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8"/>
          <p:cNvSpPr/>
          <p:nvPr/>
        </p:nvSpPr>
        <p:spPr>
          <a:xfrm>
            <a:off x="456003" y="3847127"/>
            <a:ext cx="2407800" cy="1044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8"/>
          <p:cNvSpPr/>
          <p:nvPr/>
        </p:nvSpPr>
        <p:spPr>
          <a:xfrm>
            <a:off x="5967450" y="2919975"/>
            <a:ext cx="2541300" cy="2004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8"/>
          <p:cNvSpPr/>
          <p:nvPr/>
        </p:nvSpPr>
        <p:spPr>
          <a:xfrm>
            <a:off x="3553338" y="2740175"/>
            <a:ext cx="2205600" cy="2328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8"/>
          <p:cNvSpPr/>
          <p:nvPr/>
        </p:nvSpPr>
        <p:spPr>
          <a:xfrm>
            <a:off x="3171335" y="513849"/>
            <a:ext cx="2261700" cy="21249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8"/>
          <p:cNvSpPr/>
          <p:nvPr/>
        </p:nvSpPr>
        <p:spPr>
          <a:xfrm>
            <a:off x="1045788" y="1375658"/>
            <a:ext cx="1761600" cy="17595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8"/>
          <p:cNvSpPr/>
          <p:nvPr/>
        </p:nvSpPr>
        <p:spPr>
          <a:xfrm>
            <a:off x="27432" y="0"/>
            <a:ext cx="0" cy="5145405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8"/>
          <p:cNvSpPr/>
          <p:nvPr/>
        </p:nvSpPr>
        <p:spPr>
          <a:xfrm>
            <a:off x="322763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387154" y="2909420"/>
            <a:ext cx="8865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8"/>
          <p:cNvSpPr/>
          <p:nvPr/>
        </p:nvSpPr>
        <p:spPr>
          <a:xfrm rot="5400000">
            <a:off x="4275925" y="-483913"/>
            <a:ext cx="985436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9" name="Google Shape;389;p58"/>
          <p:cNvSpPr txBox="1"/>
          <p:nvPr/>
        </p:nvSpPr>
        <p:spPr>
          <a:xfrm>
            <a:off x="4382947" y="513850"/>
            <a:ext cx="98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Text mining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8"/>
          <p:cNvSpPr/>
          <p:nvPr/>
        </p:nvSpPr>
        <p:spPr>
          <a:xfrm flipH="1">
            <a:off x="7930890" y="1911670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2" y="1787398"/>
                </a:lnTo>
                <a:lnTo>
                  <a:pt x="1018032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9225A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91" name="Google Shape;391;p58"/>
          <p:cNvSpPr txBox="1"/>
          <p:nvPr/>
        </p:nvSpPr>
        <p:spPr>
          <a:xfrm>
            <a:off x="8139425" y="2830522"/>
            <a:ext cx="603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24765" marR="5080" lvl="0" indent="-12700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 learning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8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58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8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8"/>
          <p:cNvSpPr/>
          <p:nvPr/>
        </p:nvSpPr>
        <p:spPr>
          <a:xfrm>
            <a:off x="1476628" y="2909416"/>
            <a:ext cx="1694700" cy="1029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8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/>
          <p:nvPr/>
        </p:nvSpPr>
        <p:spPr>
          <a:xfrm>
            <a:off x="1575349" y="774775"/>
            <a:ext cx="3387900" cy="186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9"/>
          <p:cNvSpPr/>
          <p:nvPr/>
        </p:nvSpPr>
        <p:spPr>
          <a:xfrm>
            <a:off x="5851438" y="727824"/>
            <a:ext cx="2807100" cy="1805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9"/>
          <p:cNvSpPr/>
          <p:nvPr/>
        </p:nvSpPr>
        <p:spPr>
          <a:xfrm>
            <a:off x="4621054" y="2072023"/>
            <a:ext cx="2581800" cy="1747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9"/>
          <p:cNvSpPr/>
          <p:nvPr/>
        </p:nvSpPr>
        <p:spPr>
          <a:xfrm>
            <a:off x="5980901" y="2799379"/>
            <a:ext cx="2395800" cy="251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9"/>
          <p:cNvSpPr/>
          <p:nvPr/>
        </p:nvSpPr>
        <p:spPr>
          <a:xfrm>
            <a:off x="994875" y="2762925"/>
            <a:ext cx="3221100" cy="2234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9"/>
          <p:cNvSpPr/>
          <p:nvPr/>
        </p:nvSpPr>
        <p:spPr>
          <a:xfrm>
            <a:off x="27432" y="0"/>
            <a:ext cx="0" cy="5139060"/>
          </a:xfrm>
          <a:custGeom>
            <a:avLst/>
            <a:gdLst/>
            <a:ahLst/>
            <a:cxnLst/>
            <a:rect l="l" t="t" r="r" b="b"/>
            <a:pathLst>
              <a:path w="120000" h="5145405" extrusionOk="0">
                <a:moveTo>
                  <a:pt x="0" y="0"/>
                </a:moveTo>
                <a:lnTo>
                  <a:pt x="0" y="5145024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9"/>
          <p:cNvSpPr/>
          <p:nvPr/>
        </p:nvSpPr>
        <p:spPr>
          <a:xfrm>
            <a:off x="292122" y="1844082"/>
            <a:ext cx="1018539" cy="2234565"/>
          </a:xfrm>
          <a:custGeom>
            <a:avLst/>
            <a:gdLst/>
            <a:ahLst/>
            <a:cxnLst/>
            <a:rect l="l" t="t" r="r" b="b"/>
            <a:pathLst>
              <a:path w="1018539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55156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08" name="Google Shape;408;p59"/>
          <p:cNvSpPr txBox="1"/>
          <p:nvPr/>
        </p:nvSpPr>
        <p:spPr>
          <a:xfrm>
            <a:off x="382165" y="2762935"/>
            <a:ext cx="838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100" rIns="0" bIns="0" anchor="t" anchorCtr="0">
            <a:noAutofit/>
          </a:bodyPr>
          <a:lstStyle/>
          <a:p>
            <a:pPr marL="12700" marR="5080" lvl="0" indent="246379" algn="l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 applications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9"/>
          <p:cNvSpPr/>
          <p:nvPr/>
        </p:nvSpPr>
        <p:spPr>
          <a:xfrm flipH="1">
            <a:off x="7863354" y="1844082"/>
            <a:ext cx="1018540" cy="2234565"/>
          </a:xfrm>
          <a:custGeom>
            <a:avLst/>
            <a:gdLst/>
            <a:ahLst/>
            <a:cxnLst/>
            <a:rect l="l" t="t" r="r" b="b"/>
            <a:pathLst>
              <a:path w="1018540" h="2234565" extrusionOk="0">
                <a:moveTo>
                  <a:pt x="0" y="0"/>
                </a:moveTo>
                <a:lnTo>
                  <a:pt x="0" y="2234184"/>
                </a:lnTo>
                <a:lnTo>
                  <a:pt x="1018031" y="1787398"/>
                </a:lnTo>
                <a:lnTo>
                  <a:pt x="1018031" y="446786"/>
                </a:lnTo>
                <a:lnTo>
                  <a:pt x="0" y="0"/>
                </a:lnTo>
                <a:close/>
              </a:path>
            </a:pathLst>
          </a:custGeom>
          <a:solidFill>
            <a:srgbClr val="761E8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0" name="Google Shape;410;p59"/>
          <p:cNvSpPr txBox="1"/>
          <p:nvPr/>
        </p:nvSpPr>
        <p:spPr>
          <a:xfrm>
            <a:off x="8026804" y="2841832"/>
            <a:ext cx="692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9"/>
          <p:cNvSpPr txBox="1"/>
          <p:nvPr/>
        </p:nvSpPr>
        <p:spPr>
          <a:xfrm>
            <a:off x="355193" y="278102"/>
            <a:ext cx="9867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5080" lvl="0" indent="-63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Alcuni esempi</a:t>
            </a:r>
            <a:b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" sz="20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#R</a:t>
            </a:r>
            <a:endParaRPr sz="20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2" name="Google Shape;412;p59"/>
          <p:cNvSpPr/>
          <p:nvPr/>
        </p:nvSpPr>
        <p:spPr>
          <a:xfrm>
            <a:off x="230123" y="1365662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6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208787" y="160517"/>
            <a:ext cx="1246505" cy="0"/>
          </a:xfrm>
          <a:custGeom>
            <a:avLst/>
            <a:gdLst/>
            <a:ahLst/>
            <a:cxnLst/>
            <a:rect l="l" t="t" r="r" b="b"/>
            <a:pathLst>
              <a:path w="1246505" h="120000" extrusionOk="0">
                <a:moveTo>
                  <a:pt x="0" y="0"/>
                </a:moveTo>
                <a:lnTo>
                  <a:pt x="1245997" y="0"/>
                </a:lnTo>
              </a:path>
            </a:pathLst>
          </a:custGeom>
          <a:noFill/>
          <a:ln w="2742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1"/>
          <p:cNvPicPr preferRelativeResize="0"/>
          <p:nvPr/>
        </p:nvPicPr>
        <p:blipFill rotWithShape="1">
          <a:blip r:embed="rId3">
            <a:alphaModFix/>
          </a:blip>
          <a:srcRect t="3110"/>
          <a:stretch/>
        </p:blipFill>
        <p:spPr>
          <a:xfrm>
            <a:off x="0" y="0"/>
            <a:ext cx="9143998" cy="56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1"/>
          <p:cNvSpPr txBox="1">
            <a:spLocks noGrp="1"/>
          </p:cNvSpPr>
          <p:nvPr>
            <p:ph type="ctrTitle"/>
          </p:nvPr>
        </p:nvSpPr>
        <p:spPr>
          <a:xfrm>
            <a:off x="2323650" y="1277300"/>
            <a:ext cx="4740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4800"/>
              <a:buFont typeface="Helvetica Neue"/>
              <a:buNone/>
            </a:pPr>
            <a:r>
              <a:rPr lang="en" sz="6000">
                <a:solidFill>
                  <a:schemeClr val="lt1"/>
                </a:solidFill>
              </a:rPr>
              <a:t>Coding in R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t="3251" b="42641"/>
          <a:stretch/>
        </p:blipFill>
        <p:spPr>
          <a:xfrm>
            <a:off x="0" y="1025900"/>
            <a:ext cx="9144000" cy="411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2"/>
          <p:cNvSpPr txBox="1">
            <a:spLocks noGrp="1"/>
          </p:cNvSpPr>
          <p:nvPr>
            <p:ph type="ctrTitle" idx="4294967295"/>
          </p:nvPr>
        </p:nvSpPr>
        <p:spPr>
          <a:xfrm>
            <a:off x="2102250" y="247950"/>
            <a:ext cx="49395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 sono le RLadies?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subTitle" idx="4294967295"/>
          </p:nvPr>
        </p:nvSpPr>
        <p:spPr>
          <a:xfrm>
            <a:off x="614100" y="1478625"/>
            <a:ext cx="7915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ts val="1800"/>
              <a:buFont typeface="Helvetica Neue"/>
              <a:buNone/>
            </a:pP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Community fondata dalla statista </a:t>
            </a:r>
            <a:r>
              <a:rPr lang="en" sz="1800" b="1" i="0" u="sng" strike="noStrike" cap="none">
                <a:solidFill>
                  <a:schemeClr val="hlink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Gabriela de Queiroz</a:t>
            </a:r>
            <a:r>
              <a:rPr lang="en" sz="1800" b="0" i="0" u="none" strike="noStrike" cap="none">
                <a:solidFill>
                  <a:srgbClr val="181818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San Francisco, 2012</a:t>
            </a:r>
            <a:endParaRPr sz="3600" b="1" i="0" u="none" strike="noStrike" cap="none">
              <a:solidFill>
                <a:srgbClr val="000000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4" name="Google Shape;2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100" y="1951607"/>
            <a:ext cx="7915774" cy="2739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t="7313"/>
          <a:stretch/>
        </p:blipFill>
        <p:spPr>
          <a:xfrm>
            <a:off x="0" y="694075"/>
            <a:ext cx="9144000" cy="44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 txBox="1">
            <a:spLocks noGrp="1"/>
          </p:cNvSpPr>
          <p:nvPr>
            <p:ph type="title"/>
          </p:nvPr>
        </p:nvSpPr>
        <p:spPr>
          <a:xfrm>
            <a:off x="604988" y="125025"/>
            <a:ext cx="6667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>
                <a:solidFill>
                  <a:srgbClr val="88398A"/>
                </a:solidFill>
              </a:rPr>
              <a:t>What RStudio IDE offers</a:t>
            </a:r>
            <a:r>
              <a:rPr lang="en"/>
              <a:t/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13" y="981150"/>
            <a:ext cx="7267574" cy="3875275"/>
          </a:xfrm>
          <a:prstGeom prst="rect">
            <a:avLst/>
          </a:prstGeom>
          <a:noFill/>
          <a:ln w="9525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3" name="Google Shape;433;p62"/>
          <p:cNvSpPr/>
          <p:nvPr/>
        </p:nvSpPr>
        <p:spPr>
          <a:xfrm>
            <a:off x="979963" y="3132620"/>
            <a:ext cx="4136400" cy="16929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34" name="Google Shape;434;p62"/>
          <p:cNvSpPr/>
          <p:nvPr/>
        </p:nvSpPr>
        <p:spPr>
          <a:xfrm>
            <a:off x="979939" y="1358862"/>
            <a:ext cx="4136400" cy="17460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2"/>
          <p:cNvSpPr/>
          <p:nvPr/>
        </p:nvSpPr>
        <p:spPr>
          <a:xfrm>
            <a:off x="5116514" y="1358862"/>
            <a:ext cx="3042900" cy="12498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2"/>
          <p:cNvSpPr/>
          <p:nvPr/>
        </p:nvSpPr>
        <p:spPr>
          <a:xfrm>
            <a:off x="5116514" y="2641273"/>
            <a:ext cx="3042900" cy="2184300"/>
          </a:xfrm>
          <a:prstGeom prst="rect">
            <a:avLst/>
          </a:prstGeom>
          <a:noFill/>
          <a:ln w="19050" cap="flat" cmpd="sng">
            <a:solidFill>
              <a:srgbClr val="5624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2033127" y="1884680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Script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8" name="Google Shape;438;p62"/>
          <p:cNvSpPr txBox="1"/>
          <p:nvPr/>
        </p:nvSpPr>
        <p:spPr>
          <a:xfrm>
            <a:off x="3370348" y="3631855"/>
            <a:ext cx="17052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Console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9" name="Google Shape;439;p62"/>
          <p:cNvSpPr txBox="1"/>
          <p:nvPr/>
        </p:nvSpPr>
        <p:spPr>
          <a:xfrm>
            <a:off x="5659470" y="1834922"/>
            <a:ext cx="217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Environment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0" name="Google Shape;440;p62"/>
          <p:cNvSpPr txBox="1"/>
          <p:nvPr/>
        </p:nvSpPr>
        <p:spPr>
          <a:xfrm>
            <a:off x="5779321" y="3386181"/>
            <a:ext cx="19329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Output/Help pane</a:t>
            </a:r>
            <a:endParaRPr sz="1800" b="1" i="0" u="none" strike="noStrike" cap="none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10025" y="320900"/>
            <a:ext cx="3226800" cy="738643"/>
          </a:xfrm>
        </p:spPr>
        <p:txBody>
          <a:bodyPr/>
          <a:lstStyle/>
          <a:p>
            <a:r>
              <a:rPr lang="it-IT" dirty="0" smtClean="0"/>
              <a:t>Cosa faremo?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2"/>
          <a:srcRect l="16501" t="266" r="15972" b="-266"/>
          <a:stretch/>
        </p:blipFill>
        <p:spPr>
          <a:xfrm>
            <a:off x="58057" y="-101600"/>
            <a:ext cx="4731658" cy="5245100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7174707" y="2014154"/>
            <a:ext cx="14612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 err="1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WordCloud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7" name="Google Shape;363;p57"/>
          <p:cNvCxnSpPr/>
          <p:nvPr/>
        </p:nvCxnSpPr>
        <p:spPr>
          <a:xfrm flipH="1">
            <a:off x="6965907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364;p57"/>
          <p:cNvSpPr/>
          <p:nvPr/>
        </p:nvSpPr>
        <p:spPr>
          <a:xfrm>
            <a:off x="6856257" y="208917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66;p57"/>
          <p:cNvSpPr/>
          <p:nvPr/>
        </p:nvSpPr>
        <p:spPr>
          <a:xfrm>
            <a:off x="6866757" y="356877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5341256" y="3355263"/>
            <a:ext cx="14166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Network dei termini </a:t>
            </a:r>
          </a:p>
        </p:txBody>
      </p:sp>
    </p:spTree>
    <p:extLst>
      <p:ext uri="{BB962C8B-B14F-4D97-AF65-F5344CB8AC3E}">
        <p14:creationId xmlns:p14="http://schemas.microsoft.com/office/powerpoint/2010/main" val="211015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114802" y="98617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 smtClean="0"/>
              <a:t>WordCloud</a:t>
            </a:r>
            <a:endParaRPr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 rotWithShape="1">
          <a:blip r:embed="rId3"/>
          <a:srcRect l="14839" t="1003" r="10965" b="-1003"/>
          <a:stretch/>
        </p:blipFill>
        <p:spPr>
          <a:xfrm>
            <a:off x="51955" y="0"/>
            <a:ext cx="3896590" cy="5181600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6515867" y="1444072"/>
            <a:ext cx="2067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letteralmente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“nuvola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Helvetica Neue"/>
              </a:rPr>
              <a:t>di parole”</a:t>
            </a: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3948545" y="2248759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r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appresentazione grafica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parole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 più frequenti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 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in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un testo</a:t>
            </a:r>
          </a:p>
        </p:txBody>
      </p:sp>
      <p:sp>
        <p:nvSpPr>
          <p:cNvPr id="9" name="Rettangolo 8"/>
          <p:cNvSpPr/>
          <p:nvPr/>
        </p:nvSpPr>
        <p:spPr>
          <a:xfrm>
            <a:off x="6633982" y="3470143"/>
            <a:ext cx="2510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e </a:t>
            </a:r>
            <a:endParaRPr lang="it-IT" sz="1800" dirty="0" smtClean="0">
              <a:solidFill>
                <a:srgbClr val="6B6B6B"/>
              </a:solidFill>
              <a:latin typeface="Arial" panose="020B0604020202020204" pitchFamily="34" charset="0"/>
            </a:endParaRPr>
          </a:p>
          <a:p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delle parole sono direttamente proporzionali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4"/>
          <p:cNvSpPr txBox="1">
            <a:spLocks noGrp="1"/>
          </p:cNvSpPr>
          <p:nvPr>
            <p:ph type="title"/>
          </p:nvPr>
        </p:nvSpPr>
        <p:spPr>
          <a:xfrm>
            <a:off x="4243465" y="214058"/>
            <a:ext cx="3969328" cy="950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smtClean="0"/>
              <a:t>Network di termini</a:t>
            </a:r>
            <a:endParaRPr dirty="0"/>
          </a:p>
        </p:txBody>
      </p:sp>
      <p:sp>
        <p:nvSpPr>
          <p:cNvPr id="4" name="Rettangolo 3"/>
          <p:cNvSpPr/>
          <p:nvPr/>
        </p:nvSpPr>
        <p:spPr>
          <a:xfrm>
            <a:off x="6546579" y="1304548"/>
            <a:ext cx="2323333" cy="645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rappresentazione grafica delle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relazioni tra i termini</a:t>
            </a:r>
            <a:endParaRPr lang="it-IT" sz="18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Helvetica Neue"/>
            </a:endParaRPr>
          </a:p>
        </p:txBody>
      </p:sp>
      <p:cxnSp>
        <p:nvCxnSpPr>
          <p:cNvPr id="10" name="Google Shape;363;p57"/>
          <p:cNvCxnSpPr/>
          <p:nvPr/>
        </p:nvCxnSpPr>
        <p:spPr>
          <a:xfrm flipH="1">
            <a:off x="6327279" y="1178018"/>
            <a:ext cx="791" cy="3965482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364;p57"/>
          <p:cNvSpPr/>
          <p:nvPr/>
        </p:nvSpPr>
        <p:spPr>
          <a:xfrm>
            <a:off x="6228130" y="151789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65;p57"/>
          <p:cNvSpPr/>
          <p:nvPr/>
        </p:nvSpPr>
        <p:spPr>
          <a:xfrm>
            <a:off x="6217629" y="273927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66;p57"/>
          <p:cNvSpPr/>
          <p:nvPr/>
        </p:nvSpPr>
        <p:spPr>
          <a:xfrm>
            <a:off x="6228129" y="396065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542983" y="3470142"/>
            <a:ext cx="2225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ermette di evidenziare relazioni tra </a:t>
            </a:r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gruppi di parole</a:t>
            </a:r>
          </a:p>
        </p:txBody>
      </p:sp>
      <p:sp>
        <p:nvSpPr>
          <p:cNvPr id="9" name="Rettangolo 8"/>
          <p:cNvSpPr/>
          <p:nvPr/>
        </p:nvSpPr>
        <p:spPr>
          <a:xfrm>
            <a:off x="4005947" y="2110259"/>
            <a:ext cx="2201972" cy="1474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dimensioni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 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del </a:t>
            </a:r>
          </a:p>
          <a:p>
            <a:pPr algn="r"/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link e </a:t>
            </a:r>
            <a:r>
              <a:rPr lang="it-IT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</a:rPr>
              <a:t>frequenza</a:t>
            </a:r>
            <a:r>
              <a:rPr lang="it-IT" sz="1800" dirty="0" smtClean="0">
                <a:solidFill>
                  <a:srgbClr val="6B6B6B"/>
                </a:solidFill>
                <a:latin typeface="Arial" panose="020B0604020202020204" pitchFamily="34" charset="0"/>
              </a:rPr>
              <a:t> delle relazioni sono direttamente </a:t>
            </a:r>
            <a:r>
              <a:rPr lang="it-IT" sz="1800" dirty="0">
                <a:solidFill>
                  <a:srgbClr val="6B6B6B"/>
                </a:solidFill>
                <a:latin typeface="Arial" panose="020B0604020202020204" pitchFamily="34" charset="0"/>
              </a:rPr>
              <a:t>proporzionali </a:t>
            </a:r>
          </a:p>
        </p:txBody>
      </p:sp>
      <p:pic>
        <p:nvPicPr>
          <p:cNvPr id="2050" name="Picture 2" descr="Risultati immagini per networ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1" r="19012" b="2673"/>
          <a:stretch/>
        </p:blipFill>
        <p:spPr bwMode="auto">
          <a:xfrm rot="16200000">
            <a:off x="-552556" y="579552"/>
            <a:ext cx="5152574" cy="396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97615" y="235463"/>
            <a:ext cx="7291657" cy="857400"/>
          </a:xfrm>
        </p:spPr>
        <p:txBody>
          <a:bodyPr/>
          <a:lstStyle/>
          <a:p>
            <a:r>
              <a:rPr lang="it-IT" dirty="0" smtClean="0"/>
              <a:t>Preparazione del testo</a:t>
            </a:r>
            <a:endParaRPr lang="it-IT" dirty="0"/>
          </a:p>
        </p:txBody>
      </p:sp>
      <p:cxnSp>
        <p:nvCxnSpPr>
          <p:cNvPr id="4" name="Google Shape;363;p57"/>
          <p:cNvCxnSpPr/>
          <p:nvPr/>
        </p:nvCxnSpPr>
        <p:spPr>
          <a:xfrm flipV="1">
            <a:off x="0" y="2677404"/>
            <a:ext cx="9069572" cy="31897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364;p57"/>
          <p:cNvSpPr/>
          <p:nvPr/>
        </p:nvSpPr>
        <p:spPr>
          <a:xfrm>
            <a:off x="837423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365;p57"/>
          <p:cNvSpPr/>
          <p:nvPr/>
        </p:nvSpPr>
        <p:spPr>
          <a:xfrm>
            <a:off x="2730138" y="2583702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366;p57"/>
          <p:cNvSpPr/>
          <p:nvPr/>
        </p:nvSpPr>
        <p:spPr>
          <a:xfrm>
            <a:off x="4258328" y="2599651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449;p63"/>
          <p:cNvSpPr txBox="1"/>
          <p:nvPr/>
        </p:nvSpPr>
        <p:spPr>
          <a:xfrm rot="19036731">
            <a:off x="887607" y="1988983"/>
            <a:ext cx="943545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TESTO</a:t>
            </a:r>
            <a:endParaRPr sz="1600" b="1" i="0" u="none" strike="noStrike" cap="none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 rotWithShape="1">
          <a:blip r:embed="rId2"/>
          <a:srcRect b="43689"/>
          <a:stretch/>
        </p:blipFill>
        <p:spPr>
          <a:xfrm>
            <a:off x="221141" y="2912654"/>
            <a:ext cx="2173619" cy="1797570"/>
          </a:xfrm>
          <a:prstGeom prst="rect">
            <a:avLst/>
          </a:prstGeom>
        </p:spPr>
      </p:pic>
      <p:sp>
        <p:nvSpPr>
          <p:cNvPr id="14" name="Google Shape;449;p63"/>
          <p:cNvSpPr txBox="1"/>
          <p:nvPr/>
        </p:nvSpPr>
        <p:spPr>
          <a:xfrm rot="19036731">
            <a:off x="2616023" y="1723430"/>
            <a:ext cx="202135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rgbClr val="88398A"/>
              </a:buClr>
              <a:buSzPts val="1800"/>
              <a:buFont typeface="Titillium Web"/>
              <a:buNone/>
              <a:defRPr sz="1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</a:defRPr>
            </a:lvl1pPr>
          </a:lstStyle>
          <a:p>
            <a:r>
              <a:rPr lang="en" dirty="0">
                <a:sym typeface="Titillium Web"/>
              </a:rPr>
              <a:t> TOKENIZZAZIONE</a:t>
            </a:r>
            <a:endParaRPr dirty="0">
              <a:sym typeface="Titillium Web"/>
            </a:endParaRPr>
          </a:p>
        </p:txBody>
      </p:sp>
      <p:sp>
        <p:nvSpPr>
          <p:cNvPr id="15" name="Google Shape;449;p63"/>
          <p:cNvSpPr txBox="1"/>
          <p:nvPr/>
        </p:nvSpPr>
        <p:spPr>
          <a:xfrm rot="19036731">
            <a:off x="4022361" y="1211816"/>
            <a:ext cx="2557330" cy="103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RIMOZIONE PUNTEGGIATURA &amp; STOP WORDS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" name="Google Shape;365;p57"/>
          <p:cNvSpPr/>
          <p:nvPr/>
        </p:nvSpPr>
        <p:spPr>
          <a:xfrm>
            <a:off x="5818551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49;p63"/>
          <p:cNvSpPr txBox="1"/>
          <p:nvPr/>
        </p:nvSpPr>
        <p:spPr>
          <a:xfrm rot="19036731">
            <a:off x="5726354" y="1670575"/>
            <a:ext cx="2044207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8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LEMMATIZZAZIONE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8" name="Google Shape;365;p57"/>
          <p:cNvSpPr/>
          <p:nvPr/>
        </p:nvSpPr>
        <p:spPr>
          <a:xfrm>
            <a:off x="7580362" y="2578559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49;p63"/>
          <p:cNvSpPr txBox="1"/>
          <p:nvPr/>
        </p:nvSpPr>
        <p:spPr>
          <a:xfrm rot="19036731">
            <a:off x="7553162" y="1940516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Parentesi graffa chiusa 19"/>
          <p:cNvSpPr/>
          <p:nvPr/>
        </p:nvSpPr>
        <p:spPr>
          <a:xfrm rot="5400000">
            <a:off x="4077880" y="1483931"/>
            <a:ext cx="936732" cy="3794177"/>
          </a:xfrm>
          <a:prstGeom prst="rightBrace">
            <a:avLst>
              <a:gd name="adj1" fmla="val 50268"/>
              <a:gd name="adj2" fmla="val 50000"/>
            </a:avLst>
          </a:prstGeom>
          <a:ln w="28575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Google Shape;449;p63"/>
          <p:cNvSpPr txBox="1"/>
          <p:nvPr/>
        </p:nvSpPr>
        <p:spPr>
          <a:xfrm>
            <a:off x="3665498" y="3959034"/>
            <a:ext cx="1761496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it-IT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P</a:t>
            </a: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re-processing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659" y="2912653"/>
            <a:ext cx="2291844" cy="188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WordCloud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>
            <a:off x="1668963" y="1279900"/>
            <a:ext cx="30135" cy="3863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t="3434"/>
          <a:stretch/>
        </p:blipFill>
        <p:spPr>
          <a:xfrm>
            <a:off x="3253700" y="50136"/>
            <a:ext cx="5133148" cy="50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/>
          <a:srcRect r="9755"/>
          <a:stretch/>
        </p:blipFill>
        <p:spPr>
          <a:xfrm>
            <a:off x="2966066" y="581891"/>
            <a:ext cx="5575261" cy="456160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Network dei </a:t>
            </a:r>
            <a:r>
              <a:rPr lang="it-IT" dirty="0" err="1" smtClean="0"/>
              <a:t>temini</a:t>
            </a:r>
            <a:endParaRPr lang="it-IT" dirty="0"/>
          </a:p>
        </p:txBody>
      </p:sp>
      <p:cxnSp>
        <p:nvCxnSpPr>
          <p:cNvPr id="3" name="Google Shape;363;p57"/>
          <p:cNvCxnSpPr/>
          <p:nvPr/>
        </p:nvCxnSpPr>
        <p:spPr>
          <a:xfrm>
            <a:off x="1668963" y="1279900"/>
            <a:ext cx="4194" cy="386360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" name="Google Shape;364;p57"/>
          <p:cNvSpPr/>
          <p:nvPr/>
        </p:nvSpPr>
        <p:spPr>
          <a:xfrm>
            <a:off x="1569022" y="1619773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65;p57"/>
          <p:cNvSpPr/>
          <p:nvPr/>
        </p:nvSpPr>
        <p:spPr>
          <a:xfrm>
            <a:off x="1569022" y="283169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9;p63"/>
          <p:cNvSpPr txBox="1"/>
          <p:nvPr/>
        </p:nvSpPr>
        <p:spPr>
          <a:xfrm>
            <a:off x="1887471" y="1502349"/>
            <a:ext cx="1366228" cy="4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" name="Google Shape;449;p63"/>
          <p:cNvSpPr txBox="1"/>
          <p:nvPr/>
        </p:nvSpPr>
        <p:spPr>
          <a:xfrm>
            <a:off x="182583" y="2656434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CREAZIONE BIGRAMMI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" name="Google Shape;365;p57"/>
          <p:cNvSpPr/>
          <p:nvPr/>
        </p:nvSpPr>
        <p:spPr>
          <a:xfrm>
            <a:off x="1561768" y="3898477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449;p63"/>
          <p:cNvSpPr txBox="1"/>
          <p:nvPr/>
        </p:nvSpPr>
        <p:spPr>
          <a:xfrm>
            <a:off x="1887471" y="3710637"/>
            <a:ext cx="1366228" cy="5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800"/>
              <a:buFont typeface="Titillium Web"/>
              <a:buNone/>
            </a:pPr>
            <a:r>
              <a:rPr lang="en" sz="16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TABELLA DI FREQUENZE</a:t>
            </a:r>
            <a:endParaRPr sz="16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673" y="2321587"/>
            <a:ext cx="518252" cy="8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5"/>
          <p:cNvSpPr/>
          <p:nvPr/>
        </p:nvSpPr>
        <p:spPr>
          <a:xfrm>
            <a:off x="8394449" y="198390"/>
            <a:ext cx="542028" cy="4312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65"/>
          <p:cNvSpPr txBox="1">
            <a:spLocks noGrp="1"/>
          </p:cNvSpPr>
          <p:nvPr>
            <p:ph type="title"/>
          </p:nvPr>
        </p:nvSpPr>
        <p:spPr>
          <a:xfrm>
            <a:off x="7109394" y="2571750"/>
            <a:ext cx="1416600" cy="12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065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600" b="1" i="0" dirty="0">
                <a:latin typeface="Arial"/>
                <a:ea typeface="Arial"/>
                <a:cs typeface="Arial"/>
                <a:sym typeface="Arial"/>
              </a:rPr>
              <a:t>Be ready  for the  journey!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5"/>
          <p:cNvSpPr/>
          <p:nvPr/>
        </p:nvSpPr>
        <p:spPr>
          <a:xfrm>
            <a:off x="0" y="2400"/>
            <a:ext cx="6939300" cy="5138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65"/>
          <p:cNvSpPr/>
          <p:nvPr/>
        </p:nvSpPr>
        <p:spPr>
          <a:xfrm>
            <a:off x="7102348" y="1932373"/>
            <a:ext cx="576579" cy="502919"/>
          </a:xfrm>
          <a:custGeom>
            <a:avLst/>
            <a:gdLst/>
            <a:ahLst/>
            <a:cxnLst/>
            <a:rect l="l" t="t" r="r" b="b"/>
            <a:pathLst>
              <a:path w="576579" h="502919" extrusionOk="0">
                <a:moveTo>
                  <a:pt x="373760" y="491870"/>
                </a:moveTo>
                <a:lnTo>
                  <a:pt x="373760" y="345694"/>
                </a:lnTo>
                <a:lnTo>
                  <a:pt x="534797" y="205104"/>
                </a:lnTo>
                <a:lnTo>
                  <a:pt x="539496" y="200913"/>
                </a:lnTo>
                <a:lnTo>
                  <a:pt x="543559" y="195325"/>
                </a:lnTo>
                <a:lnTo>
                  <a:pt x="548258" y="189864"/>
                </a:lnTo>
                <a:lnTo>
                  <a:pt x="551433" y="184276"/>
                </a:lnTo>
                <a:lnTo>
                  <a:pt x="558546" y="171831"/>
                </a:lnTo>
                <a:lnTo>
                  <a:pt x="564133" y="157987"/>
                </a:lnTo>
                <a:lnTo>
                  <a:pt x="574421" y="112902"/>
                </a:lnTo>
                <a:lnTo>
                  <a:pt x="576072" y="82422"/>
                </a:lnTo>
                <a:lnTo>
                  <a:pt x="576072" y="68579"/>
                </a:lnTo>
                <a:lnTo>
                  <a:pt x="568959" y="23494"/>
                </a:lnTo>
                <a:lnTo>
                  <a:pt x="561721" y="12445"/>
                </a:lnTo>
                <a:lnTo>
                  <a:pt x="512572" y="762"/>
                </a:lnTo>
                <a:lnTo>
                  <a:pt x="497458" y="0"/>
                </a:lnTo>
                <a:lnTo>
                  <a:pt x="481583" y="0"/>
                </a:lnTo>
                <a:lnTo>
                  <a:pt x="464184" y="762"/>
                </a:lnTo>
                <a:lnTo>
                  <a:pt x="446658" y="1397"/>
                </a:lnTo>
                <a:lnTo>
                  <a:pt x="395097" y="10413"/>
                </a:lnTo>
                <a:lnTo>
                  <a:pt x="364998" y="21462"/>
                </a:lnTo>
                <a:lnTo>
                  <a:pt x="357885" y="24256"/>
                </a:lnTo>
                <a:lnTo>
                  <a:pt x="352298" y="28448"/>
                </a:lnTo>
                <a:lnTo>
                  <a:pt x="345948" y="31876"/>
                </a:lnTo>
                <a:lnTo>
                  <a:pt x="341122" y="36067"/>
                </a:lnTo>
                <a:lnTo>
                  <a:pt x="180085" y="176656"/>
                </a:lnTo>
                <a:lnTo>
                  <a:pt x="12700" y="176656"/>
                </a:lnTo>
                <a:lnTo>
                  <a:pt x="8000" y="177291"/>
                </a:lnTo>
                <a:lnTo>
                  <a:pt x="4825" y="178053"/>
                </a:lnTo>
                <a:lnTo>
                  <a:pt x="1650" y="179450"/>
                </a:lnTo>
                <a:lnTo>
                  <a:pt x="0" y="181482"/>
                </a:lnTo>
                <a:lnTo>
                  <a:pt x="0" y="183514"/>
                </a:lnTo>
                <a:lnTo>
                  <a:pt x="761" y="186308"/>
                </a:lnTo>
                <a:lnTo>
                  <a:pt x="2412" y="189102"/>
                </a:lnTo>
                <a:lnTo>
                  <a:pt x="5587" y="192531"/>
                </a:lnTo>
                <a:lnTo>
                  <a:pt x="84074" y="260476"/>
                </a:lnTo>
                <a:lnTo>
                  <a:pt x="73786" y="269494"/>
                </a:lnTo>
                <a:lnTo>
                  <a:pt x="30987" y="276351"/>
                </a:lnTo>
                <a:lnTo>
                  <a:pt x="26161" y="277748"/>
                </a:lnTo>
                <a:lnTo>
                  <a:pt x="22225" y="279145"/>
                </a:lnTo>
                <a:lnTo>
                  <a:pt x="19811" y="281939"/>
                </a:lnTo>
                <a:lnTo>
                  <a:pt x="18287" y="283971"/>
                </a:lnTo>
                <a:lnTo>
                  <a:pt x="18287" y="286765"/>
                </a:lnTo>
                <a:lnTo>
                  <a:pt x="19050" y="290194"/>
                </a:lnTo>
                <a:lnTo>
                  <a:pt x="20700" y="292988"/>
                </a:lnTo>
                <a:lnTo>
                  <a:pt x="23875" y="296544"/>
                </a:lnTo>
                <a:lnTo>
                  <a:pt x="236474" y="482091"/>
                </a:lnTo>
                <a:lnTo>
                  <a:pt x="240410" y="484885"/>
                </a:lnTo>
                <a:lnTo>
                  <a:pt x="243585" y="486282"/>
                </a:lnTo>
                <a:lnTo>
                  <a:pt x="247523" y="487044"/>
                </a:lnTo>
                <a:lnTo>
                  <a:pt x="250698" y="487044"/>
                </a:lnTo>
                <a:lnTo>
                  <a:pt x="267334" y="438531"/>
                </a:lnTo>
                <a:lnTo>
                  <a:pt x="277749" y="429513"/>
                </a:lnTo>
                <a:lnTo>
                  <a:pt x="355473" y="498094"/>
                </a:lnTo>
                <a:lnTo>
                  <a:pt x="359409" y="500888"/>
                </a:lnTo>
                <a:lnTo>
                  <a:pt x="362584" y="502284"/>
                </a:lnTo>
                <a:lnTo>
                  <a:pt x="365759" y="502919"/>
                </a:lnTo>
                <a:lnTo>
                  <a:pt x="368173" y="502919"/>
                </a:lnTo>
                <a:lnTo>
                  <a:pt x="370585" y="501522"/>
                </a:lnTo>
                <a:lnTo>
                  <a:pt x="372109" y="498728"/>
                </a:lnTo>
                <a:lnTo>
                  <a:pt x="372872" y="495934"/>
                </a:lnTo>
                <a:lnTo>
                  <a:pt x="373760" y="491870"/>
                </a:lnTo>
                <a:close/>
              </a:path>
            </a:pathLst>
          </a:custGeom>
          <a:noFill/>
          <a:ln w="121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5"/>
          <p:cNvSpPr/>
          <p:nvPr/>
        </p:nvSpPr>
        <p:spPr>
          <a:xfrm>
            <a:off x="7269989" y="2177434"/>
            <a:ext cx="126600" cy="111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5"/>
          <p:cNvSpPr/>
          <p:nvPr/>
        </p:nvSpPr>
        <p:spPr>
          <a:xfrm>
            <a:off x="7426326" y="2003153"/>
            <a:ext cx="170100" cy="149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7596426" y="4006713"/>
            <a:ext cx="1176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/>
              <a:t>Good Luck!</a:t>
            </a:r>
            <a:endParaRPr lang="it-I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>
            <a:spLocks noGrp="1"/>
          </p:cNvSpPr>
          <p:nvPr>
            <p:ph type="ctrTitle" idx="4294967295"/>
          </p:nvPr>
        </p:nvSpPr>
        <p:spPr>
          <a:xfrm>
            <a:off x="552000" y="194250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600">
                <a:solidFill>
                  <a:srgbClr val="88398A"/>
                </a:solidFill>
              </a:rPr>
              <a:t>D</a:t>
            </a:r>
            <a:r>
              <a:rPr lang="en"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 siamo oggi?</a:t>
            </a:r>
            <a:endParaRPr sz="3600" b="1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055" y="1061450"/>
            <a:ext cx="6206246" cy="380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4"/>
          <p:cNvGrpSpPr/>
          <p:nvPr/>
        </p:nvGrpSpPr>
        <p:grpSpPr>
          <a:xfrm>
            <a:off x="6815126" y="4012446"/>
            <a:ext cx="2021689" cy="850114"/>
            <a:chOff x="6815126" y="4012446"/>
            <a:chExt cx="2021689" cy="850114"/>
          </a:xfrm>
        </p:grpSpPr>
        <p:pic>
          <p:nvPicPr>
            <p:cNvPr id="235" name="Google Shape;235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15126" y="4012446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4"/>
            <p:cNvPicPr preferRelativeResize="0"/>
            <p:nvPr/>
          </p:nvPicPr>
          <p:blipFill rotWithShape="1">
            <a:blip r:embed="rId5">
              <a:alphaModFix/>
            </a:blip>
            <a:srcRect l="76705" t="2155" r="16890" b="92652"/>
            <a:stretch/>
          </p:blipFill>
          <p:spPr>
            <a:xfrm>
              <a:off x="6858000" y="4066443"/>
              <a:ext cx="974035" cy="3710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" name="Google Shape;237;p44"/>
          <p:cNvGrpSpPr/>
          <p:nvPr/>
        </p:nvGrpSpPr>
        <p:grpSpPr>
          <a:xfrm>
            <a:off x="6819172" y="1061448"/>
            <a:ext cx="2013603" cy="850114"/>
            <a:chOff x="6819172" y="1061448"/>
            <a:chExt cx="2013603" cy="850114"/>
          </a:xfrm>
        </p:grpSpPr>
        <p:pic>
          <p:nvPicPr>
            <p:cNvPr id="238" name="Google Shape;238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19172" y="1061448"/>
              <a:ext cx="2013603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4"/>
            <p:cNvPicPr preferRelativeResize="0"/>
            <p:nvPr/>
          </p:nvPicPr>
          <p:blipFill rotWithShape="1">
            <a:blip r:embed="rId5">
              <a:alphaModFix/>
            </a:blip>
            <a:srcRect l="51119" t="2937" r="44143" b="92463"/>
            <a:stretch/>
          </p:blipFill>
          <p:spPr>
            <a:xfrm>
              <a:off x="6831496" y="1172816"/>
              <a:ext cx="650966" cy="3246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0" name="Google Shape;240;p44"/>
          <p:cNvGrpSpPr/>
          <p:nvPr/>
        </p:nvGrpSpPr>
        <p:grpSpPr>
          <a:xfrm>
            <a:off x="6815125" y="2047888"/>
            <a:ext cx="2021689" cy="850114"/>
            <a:chOff x="6815125" y="2047888"/>
            <a:chExt cx="2021689" cy="850114"/>
          </a:xfrm>
        </p:grpSpPr>
        <p:pic>
          <p:nvPicPr>
            <p:cNvPr id="241" name="Google Shape;241;p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15125" y="2047888"/>
              <a:ext cx="2021689" cy="850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44"/>
            <p:cNvPicPr preferRelativeResize="0"/>
            <p:nvPr/>
          </p:nvPicPr>
          <p:blipFill rotWithShape="1">
            <a:blip r:embed="rId5">
              <a:alphaModFix/>
            </a:blip>
            <a:srcRect l="26121" t="2872" r="70421" b="92098"/>
            <a:stretch/>
          </p:blipFill>
          <p:spPr>
            <a:xfrm>
              <a:off x="6871251" y="2112683"/>
              <a:ext cx="450575" cy="3644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Google Shape;243;p44"/>
          <p:cNvGrpSpPr/>
          <p:nvPr/>
        </p:nvGrpSpPr>
        <p:grpSpPr>
          <a:xfrm>
            <a:off x="6819168" y="3034340"/>
            <a:ext cx="2013603" cy="841780"/>
            <a:chOff x="6819168" y="3034340"/>
            <a:chExt cx="2013603" cy="841780"/>
          </a:xfrm>
        </p:grpSpPr>
        <p:pic>
          <p:nvPicPr>
            <p:cNvPr id="244" name="Google Shape;244;p4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19168" y="3034340"/>
              <a:ext cx="2013603" cy="8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4"/>
            <p:cNvPicPr preferRelativeResize="0"/>
            <p:nvPr/>
          </p:nvPicPr>
          <p:blipFill rotWithShape="1">
            <a:blip r:embed="rId5">
              <a:alphaModFix/>
            </a:blip>
            <a:srcRect l="1086" t="2572" r="94639" b="92641"/>
            <a:stretch/>
          </p:blipFill>
          <p:spPr>
            <a:xfrm>
              <a:off x="6871251" y="3110326"/>
              <a:ext cx="611211" cy="3418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5"/>
          <p:cNvSpPr txBox="1">
            <a:spLocks noGrp="1"/>
          </p:cNvSpPr>
          <p:nvPr>
            <p:ph type="ctrTitle" idx="4294967295"/>
          </p:nvPr>
        </p:nvSpPr>
        <p:spPr>
          <a:xfrm>
            <a:off x="4326725" y="1676800"/>
            <a:ext cx="46506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R-LADIES 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7200" b="1" i="1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BARI</a:t>
            </a:r>
            <a:endParaRPr sz="7200" b="1" i="1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 rot="2700000">
            <a:off x="6485596" y="678126"/>
            <a:ext cx="711027" cy="710987"/>
            <a:chOff x="576250" y="4319400"/>
            <a:chExt cx="442075" cy="442050"/>
          </a:xfrm>
        </p:grpSpPr>
        <p:sp>
          <p:nvSpPr>
            <p:cNvPr id="252" name="Google Shape;252;p4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6" name="Google Shape;25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22" y="130976"/>
            <a:ext cx="3714004" cy="4881550"/>
          </a:xfrm>
          <a:prstGeom prst="rect">
            <a:avLst/>
          </a:prstGeom>
          <a:noFill/>
          <a:ln w="9525" cap="flat" cmpd="sng">
            <a:solidFill>
              <a:srgbClr val="55235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7" name="Google Shape;257;p45"/>
          <p:cNvSpPr txBox="1">
            <a:spLocks noGrp="1"/>
          </p:cNvSpPr>
          <p:nvPr>
            <p:ph type="ctrTitle" idx="4294967295"/>
          </p:nvPr>
        </p:nvSpPr>
        <p:spPr>
          <a:xfrm>
            <a:off x="4515100" y="321675"/>
            <a:ext cx="3514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ShinyApp</a:t>
            </a:r>
            <a: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" sz="32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40" b="0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https://gqueiroz.shinyapps.io/rshinylady/</a:t>
            </a:r>
            <a:endParaRPr sz="1440" b="0" i="0" u="none" strike="noStrike" cap="none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 amt="88000"/>
          </a:blip>
          <a:srcRect t="11867" b="9018"/>
          <a:stretch/>
        </p:blipFill>
        <p:spPr>
          <a:xfrm>
            <a:off x="7150" y="1074350"/>
            <a:ext cx="9129700" cy="4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8116500" y="84069"/>
            <a:ext cx="951000" cy="949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4865325" y="1211699"/>
            <a:ext cx="3809723" cy="3682078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/>
          </a:p>
        </p:txBody>
      </p:sp>
      <p:sp>
        <p:nvSpPr>
          <p:cNvPr id="265" name="Google Shape;265;p46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316975" y="1211700"/>
            <a:ext cx="3809723" cy="3761263"/>
          </a:xfrm>
          <a:custGeom>
            <a:avLst/>
            <a:gdLst/>
            <a:ahLst/>
            <a:cxnLst/>
            <a:rect l="l" t="t" r="r" b="b"/>
            <a:pathLst>
              <a:path w="5328284" h="3167379" extrusionOk="0">
                <a:moveTo>
                  <a:pt x="0" y="527812"/>
                </a:moveTo>
                <a:lnTo>
                  <a:pt x="2157" y="479775"/>
                </a:lnTo>
                <a:lnTo>
                  <a:pt x="8504" y="432947"/>
                </a:lnTo>
                <a:lnTo>
                  <a:pt x="18856" y="387511"/>
                </a:lnTo>
                <a:lnTo>
                  <a:pt x="33025" y="343656"/>
                </a:lnTo>
                <a:lnTo>
                  <a:pt x="50825" y="301567"/>
                </a:lnTo>
                <a:lnTo>
                  <a:pt x="72070" y="261431"/>
                </a:lnTo>
                <a:lnTo>
                  <a:pt x="96572" y="223435"/>
                </a:lnTo>
                <a:lnTo>
                  <a:pt x="124147" y="187764"/>
                </a:lnTo>
                <a:lnTo>
                  <a:pt x="154606" y="154606"/>
                </a:lnTo>
                <a:lnTo>
                  <a:pt x="187764" y="124147"/>
                </a:lnTo>
                <a:lnTo>
                  <a:pt x="223435" y="96572"/>
                </a:lnTo>
                <a:lnTo>
                  <a:pt x="261431" y="72070"/>
                </a:lnTo>
                <a:lnTo>
                  <a:pt x="301567" y="50825"/>
                </a:lnTo>
                <a:lnTo>
                  <a:pt x="343656" y="33025"/>
                </a:lnTo>
                <a:lnTo>
                  <a:pt x="387511" y="18856"/>
                </a:lnTo>
                <a:lnTo>
                  <a:pt x="432947" y="8504"/>
                </a:lnTo>
                <a:lnTo>
                  <a:pt x="479775" y="2157"/>
                </a:lnTo>
                <a:lnTo>
                  <a:pt x="527811" y="0"/>
                </a:lnTo>
                <a:lnTo>
                  <a:pt x="4800092" y="0"/>
                </a:lnTo>
                <a:lnTo>
                  <a:pt x="4848128" y="2157"/>
                </a:lnTo>
                <a:lnTo>
                  <a:pt x="4894956" y="8504"/>
                </a:lnTo>
                <a:lnTo>
                  <a:pt x="4940392" y="18856"/>
                </a:lnTo>
                <a:lnTo>
                  <a:pt x="4984247" y="33025"/>
                </a:lnTo>
                <a:lnTo>
                  <a:pt x="5026336" y="50825"/>
                </a:lnTo>
                <a:lnTo>
                  <a:pt x="5066472" y="72070"/>
                </a:lnTo>
                <a:lnTo>
                  <a:pt x="5104468" y="96572"/>
                </a:lnTo>
                <a:lnTo>
                  <a:pt x="5140139" y="124147"/>
                </a:lnTo>
                <a:lnTo>
                  <a:pt x="5173297" y="154606"/>
                </a:lnTo>
                <a:lnTo>
                  <a:pt x="5203756" y="187764"/>
                </a:lnTo>
                <a:lnTo>
                  <a:pt x="5231331" y="223435"/>
                </a:lnTo>
                <a:lnTo>
                  <a:pt x="5255833" y="261431"/>
                </a:lnTo>
                <a:lnTo>
                  <a:pt x="5277078" y="301567"/>
                </a:lnTo>
                <a:lnTo>
                  <a:pt x="5294878" y="343656"/>
                </a:lnTo>
                <a:lnTo>
                  <a:pt x="5309047" y="387511"/>
                </a:lnTo>
                <a:lnTo>
                  <a:pt x="5319399" y="432947"/>
                </a:lnTo>
                <a:lnTo>
                  <a:pt x="5325746" y="479775"/>
                </a:lnTo>
                <a:lnTo>
                  <a:pt x="5327904" y="527812"/>
                </a:lnTo>
                <a:lnTo>
                  <a:pt x="5327904" y="2639060"/>
                </a:lnTo>
                <a:lnTo>
                  <a:pt x="5325746" y="2687101"/>
                </a:lnTo>
                <a:lnTo>
                  <a:pt x="5319399" y="2733935"/>
                </a:lnTo>
                <a:lnTo>
                  <a:pt x="5309047" y="2779373"/>
                </a:lnTo>
                <a:lnTo>
                  <a:pt x="5294878" y="2823230"/>
                </a:lnTo>
                <a:lnTo>
                  <a:pt x="5277078" y="2865320"/>
                </a:lnTo>
                <a:lnTo>
                  <a:pt x="5255833" y="2905457"/>
                </a:lnTo>
                <a:lnTo>
                  <a:pt x="5231331" y="2943453"/>
                </a:lnTo>
                <a:lnTo>
                  <a:pt x="5203756" y="2979122"/>
                </a:lnTo>
                <a:lnTo>
                  <a:pt x="5173297" y="3012279"/>
                </a:lnTo>
                <a:lnTo>
                  <a:pt x="5140139" y="3042737"/>
                </a:lnTo>
                <a:lnTo>
                  <a:pt x="5104468" y="3070309"/>
                </a:lnTo>
                <a:lnTo>
                  <a:pt x="5066472" y="3094810"/>
                </a:lnTo>
                <a:lnTo>
                  <a:pt x="5026336" y="3116052"/>
                </a:lnTo>
                <a:lnTo>
                  <a:pt x="4984247" y="3133850"/>
                </a:lnTo>
                <a:lnTo>
                  <a:pt x="4940392" y="3148018"/>
                </a:lnTo>
                <a:lnTo>
                  <a:pt x="4894956" y="3158368"/>
                </a:lnTo>
                <a:lnTo>
                  <a:pt x="4848128" y="3164715"/>
                </a:lnTo>
                <a:lnTo>
                  <a:pt x="4800092" y="3166872"/>
                </a:lnTo>
                <a:lnTo>
                  <a:pt x="527811" y="3166872"/>
                </a:lnTo>
                <a:lnTo>
                  <a:pt x="479775" y="3164715"/>
                </a:lnTo>
                <a:lnTo>
                  <a:pt x="432947" y="3158368"/>
                </a:lnTo>
                <a:lnTo>
                  <a:pt x="387511" y="3148018"/>
                </a:lnTo>
                <a:lnTo>
                  <a:pt x="343656" y="3133850"/>
                </a:lnTo>
                <a:lnTo>
                  <a:pt x="301567" y="3116052"/>
                </a:lnTo>
                <a:lnTo>
                  <a:pt x="261431" y="3094810"/>
                </a:lnTo>
                <a:lnTo>
                  <a:pt x="223435" y="3070309"/>
                </a:lnTo>
                <a:lnTo>
                  <a:pt x="187764" y="3042737"/>
                </a:lnTo>
                <a:lnTo>
                  <a:pt x="154606" y="3012279"/>
                </a:lnTo>
                <a:lnTo>
                  <a:pt x="124147" y="2979122"/>
                </a:lnTo>
                <a:lnTo>
                  <a:pt x="96572" y="2943453"/>
                </a:lnTo>
                <a:lnTo>
                  <a:pt x="72070" y="2905457"/>
                </a:lnTo>
                <a:lnTo>
                  <a:pt x="50825" y="2865320"/>
                </a:lnTo>
                <a:lnTo>
                  <a:pt x="33025" y="2823230"/>
                </a:lnTo>
                <a:lnTo>
                  <a:pt x="18856" y="2779373"/>
                </a:lnTo>
                <a:lnTo>
                  <a:pt x="8504" y="2733935"/>
                </a:lnTo>
                <a:lnTo>
                  <a:pt x="2157" y="2687101"/>
                </a:lnTo>
                <a:lnTo>
                  <a:pt x="0" y="2639060"/>
                </a:lnTo>
                <a:lnTo>
                  <a:pt x="0" y="527812"/>
                </a:lnTo>
                <a:close/>
              </a:path>
            </a:pathLst>
          </a:custGeom>
          <a:solidFill>
            <a:srgbClr val="FFFFFF">
              <a:alpha val="81150"/>
            </a:srgbClr>
          </a:solidFill>
          <a:ln w="24375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/>
          <p:cNvSpPr txBox="1"/>
          <p:nvPr/>
        </p:nvSpPr>
        <p:spPr>
          <a:xfrm>
            <a:off x="512956" y="1296368"/>
            <a:ext cx="3427800" cy="21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>
                <a:latin typeface="Arial"/>
                <a:ea typeface="Arial"/>
                <a:cs typeface="Arial"/>
                <a:sym typeface="Arial"/>
              </a:rPr>
              <a:t>Giovanna de Vincenzo</a:t>
            </a:r>
            <a:endParaRPr sz="1800" b="1" i="1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Economia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@UniBA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@TorVergata</a:t>
            </a:r>
            <a:endParaRPr sz="16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99085" marR="0" lvl="0" indent="-2990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analytics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data viz </a:t>
            </a:r>
            <a:r>
              <a:rPr lang="en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</a:t>
            </a:r>
            <a:r>
              <a:rPr lang="en" sz="16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innovazione digitale</a:t>
            </a:r>
            <a:endParaRPr sz="1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5035516" y="1331702"/>
            <a:ext cx="3588000" cy="324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1" u="none" strike="noStrike" cap="none" dirty="0">
                <a:latin typeface="Arial"/>
                <a:ea typeface="Arial"/>
                <a:cs typeface="Arial"/>
                <a:sym typeface="Arial"/>
              </a:rPr>
              <a:t>Francesca Lamontanara</a:t>
            </a: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1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scientist @Infocamere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Laurea in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Statistica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@UniBA</a:t>
            </a:r>
            <a:endParaRPr sz="16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Master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Data Science </a:t>
            </a:r>
            <a:endParaRPr dirty="0">
              <a:solidFill>
                <a:schemeClr val="tx1"/>
              </a:solidFill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@</a:t>
            </a:r>
            <a:r>
              <a:rPr lang="en" sz="1600" b="0" i="0" u="none" strike="noStrike" cap="none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PoliBA &amp; UniBA</a:t>
            </a:r>
            <a:endParaRPr sz="1600" b="1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/>
              <a:buChar char="•"/>
            </a:pP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Interessi: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text mining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&amp;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NLP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time series analytics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" sz="16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stochastic models</a:t>
            </a:r>
            <a:r>
              <a:rPr lang="en" sz="16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600" b="1" i="1" u="none" strike="noStrike" cap="none" dirty="0">
              <a:solidFill>
                <a:schemeClr val="tx1"/>
              </a:solidFill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46"/>
          <p:cNvSpPr txBox="1">
            <a:spLocks noGrp="1"/>
          </p:cNvSpPr>
          <p:nvPr>
            <p:ph type="ctrTitle" idx="4294967295"/>
          </p:nvPr>
        </p:nvSpPr>
        <p:spPr>
          <a:xfrm>
            <a:off x="552000" y="330388"/>
            <a:ext cx="80400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3600" b="1" i="1" u="none" strike="noStrike" cap="none">
                <a:solidFill>
                  <a:srgbClr val="88398A"/>
                </a:solidFill>
                <a:latin typeface="Arial"/>
                <a:ea typeface="Arial"/>
                <a:cs typeface="Arial"/>
                <a:sym typeface="Arial"/>
              </a:rPr>
              <a:t>Founders of R-Ladies Bari</a:t>
            </a:r>
            <a:endParaRPr sz="3600" b="1" i="1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7565" y="1679854"/>
            <a:ext cx="808545" cy="80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99" y="1679853"/>
            <a:ext cx="807433" cy="808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>
            <a:spLocks noGrp="1"/>
          </p:cNvSpPr>
          <p:nvPr>
            <p:ph type="body" idx="1"/>
          </p:nvPr>
        </p:nvSpPr>
        <p:spPr>
          <a:xfrm>
            <a:off x="250925" y="1031100"/>
            <a:ext cx="4185300" cy="3263100"/>
          </a:xfrm>
          <a:prstGeom prst="rect">
            <a:avLst/>
          </a:prstGeom>
          <a:solidFill>
            <a:srgbClr val="D3D3D3">
              <a:alpha val="44230"/>
            </a:srgbClr>
          </a:solidFill>
          <a:ln w="9525" cap="flat" cmpd="sng">
            <a:solidFill>
              <a:srgbClr val="8839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88398A"/>
                </a:solidFill>
              </a:rPr>
              <a:t>Perché siamo qui</a:t>
            </a:r>
            <a:endParaRPr b="1" dirty="0">
              <a:solidFill>
                <a:srgbClr val="88398A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Women leadership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it-IT" dirty="0"/>
              <a:t>C</a:t>
            </a:r>
            <a:r>
              <a:rPr lang="it-IT" dirty="0" smtClean="0"/>
              <a:t>ommunity globale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Passione  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Punto di riferimento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dirty="0" smtClean="0"/>
              <a:t>Nuove idee</a:t>
            </a:r>
            <a:endParaRPr dirty="0"/>
          </a:p>
        </p:txBody>
      </p:sp>
      <p:sp>
        <p:nvSpPr>
          <p:cNvPr id="220" name="Google Shape;220;p43"/>
          <p:cNvSpPr txBox="1">
            <a:spLocks noGrp="1"/>
          </p:cNvSpPr>
          <p:nvPr>
            <p:ph type="title"/>
          </p:nvPr>
        </p:nvSpPr>
        <p:spPr>
          <a:xfrm>
            <a:off x="565550" y="390300"/>
            <a:ext cx="57867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88398A"/>
                </a:solidFill>
              </a:rPr>
              <a:t>La nostra mission </a:t>
            </a:r>
            <a:r>
              <a:rPr lang="en"/>
              <a:t>è semplice</a:t>
            </a:r>
            <a:br>
              <a:rPr lang="en"/>
            </a:br>
            <a:endParaRPr>
              <a:solidFill>
                <a:srgbClr val="88398A"/>
              </a:solidFill>
            </a:endParaRPr>
          </a:p>
        </p:txBody>
      </p:sp>
      <p:sp>
        <p:nvSpPr>
          <p:cNvPr id="221" name="Google Shape;221;p43"/>
          <p:cNvSpPr/>
          <p:nvPr/>
        </p:nvSpPr>
        <p:spPr>
          <a:xfrm>
            <a:off x="8157450" y="78400"/>
            <a:ext cx="951000" cy="608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3"/>
          <p:cNvSpPr/>
          <p:nvPr/>
        </p:nvSpPr>
        <p:spPr>
          <a:xfrm>
            <a:off x="7930895" y="185698"/>
            <a:ext cx="951000" cy="94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body" idx="2"/>
          </p:nvPr>
        </p:nvSpPr>
        <p:spPr>
          <a:xfrm>
            <a:off x="4770750" y="1031100"/>
            <a:ext cx="4185300" cy="32631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 dirty="0">
                <a:solidFill>
                  <a:srgbClr val="FFFFFF"/>
                </a:solidFill>
              </a:rPr>
              <a:t>I nostri obiettivi</a:t>
            </a:r>
            <a:endParaRPr b="1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Meetup mensili</a:t>
            </a:r>
            <a:endParaRPr dirty="0">
              <a:solidFill>
                <a:srgbClr val="D3D3D3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>
                <a:solidFill>
                  <a:srgbClr val="D3D3D3"/>
                </a:solidFill>
              </a:rPr>
              <a:t>Facilitare l’apprendimento </a:t>
            </a:r>
            <a:r>
              <a:rPr lang="en" dirty="0" smtClean="0">
                <a:solidFill>
                  <a:srgbClr val="D3D3D3"/>
                </a:solidFill>
              </a:rPr>
              <a:t>del linguaggio R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3D3D3"/>
              </a:buClr>
              <a:buSzPts val="1800"/>
              <a:buChar char="▪"/>
            </a:pPr>
            <a:r>
              <a:rPr lang="en" dirty="0" smtClean="0">
                <a:solidFill>
                  <a:srgbClr val="D3D3D3"/>
                </a:solidFill>
              </a:rPr>
              <a:t>Incoraggiare le </a:t>
            </a:r>
            <a:r>
              <a:rPr lang="en" dirty="0">
                <a:solidFill>
                  <a:srgbClr val="D3D3D3"/>
                </a:solidFill>
              </a:rPr>
              <a:t>donne </a:t>
            </a:r>
            <a:r>
              <a:rPr lang="en" dirty="0" smtClean="0">
                <a:solidFill>
                  <a:srgbClr val="D3D3D3"/>
                </a:solidFill>
              </a:rPr>
              <a:t>a programmare e al mondo scientifico</a:t>
            </a:r>
            <a:endParaRPr dirty="0"/>
          </a:p>
        </p:txBody>
      </p:sp>
      <p:grpSp>
        <p:nvGrpSpPr>
          <p:cNvPr id="224" name="Google Shape;224;p43"/>
          <p:cNvGrpSpPr/>
          <p:nvPr/>
        </p:nvGrpSpPr>
        <p:grpSpPr>
          <a:xfrm>
            <a:off x="2181060" y="3484211"/>
            <a:ext cx="4749119" cy="1522228"/>
            <a:chOff x="2626475" y="3852150"/>
            <a:chExt cx="3625005" cy="1227900"/>
          </a:xfrm>
        </p:grpSpPr>
        <p:sp>
          <p:nvSpPr>
            <p:cNvPr id="225" name="Google Shape;225;p43"/>
            <p:cNvSpPr/>
            <p:nvPr/>
          </p:nvSpPr>
          <p:spPr>
            <a:xfrm>
              <a:off x="3769827" y="3852150"/>
              <a:ext cx="1338300" cy="12279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D3D3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developer</a:t>
              </a:r>
              <a:endParaRPr sz="1800" b="0" i="0" u="none" strike="noStrike" cap="none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2626475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leader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227" name="Google Shape;227;p43"/>
            <p:cNvSpPr/>
            <p:nvPr/>
          </p:nvSpPr>
          <p:spPr>
            <a:xfrm>
              <a:off x="4913180" y="3852150"/>
              <a:ext cx="1338300" cy="1227900"/>
            </a:xfrm>
            <a:prstGeom prst="ellipse">
              <a:avLst/>
            </a:prstGeom>
            <a:solidFill>
              <a:srgbClr val="88398A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More Women </a:t>
              </a:r>
              <a:r>
                <a:rPr lang="en" sz="1800" b="0" i="0" u="none" strike="noStrike" cap="none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speaker</a:t>
              </a:r>
              <a:endParaRPr sz="18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/>
          <p:nvPr/>
        </p:nvSpPr>
        <p:spPr>
          <a:xfrm>
            <a:off x="606551" y="578405"/>
            <a:ext cx="0" cy="676075"/>
          </a:xfrm>
          <a:custGeom>
            <a:avLst/>
            <a:gdLst/>
            <a:ahLst/>
            <a:cxnLst/>
            <a:rect l="l" t="t" r="r" b="b"/>
            <a:pathLst>
              <a:path w="120000" h="676910" extrusionOk="0">
                <a:moveTo>
                  <a:pt x="0" y="0"/>
                </a:moveTo>
                <a:lnTo>
                  <a:pt x="0" y="676655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0" y="2739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120000" extrusionOk="0">
                <a:moveTo>
                  <a:pt x="0" y="0"/>
                </a:moveTo>
                <a:lnTo>
                  <a:pt x="9143999" y="0"/>
                </a:lnTo>
              </a:path>
            </a:pathLst>
          </a:custGeom>
          <a:noFill/>
          <a:ln w="5485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7930895" y="185698"/>
            <a:ext cx="950976" cy="94980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7"/>
          <p:cNvSpPr txBox="1">
            <a:spLocks noGrp="1"/>
          </p:cNvSpPr>
          <p:nvPr>
            <p:ph type="title"/>
          </p:nvPr>
        </p:nvSpPr>
        <p:spPr>
          <a:xfrm>
            <a:off x="923348" y="476800"/>
            <a:ext cx="2253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 b="1" i="0" dirty="0">
                <a:latin typeface="Arial"/>
                <a:ea typeface="Arial"/>
                <a:cs typeface="Arial"/>
                <a:sym typeface="Arial"/>
              </a:rPr>
              <a:t>Event</a:t>
            </a:r>
            <a:r>
              <a:rPr lang="en" sz="4800" b="1" i="0" dirty="0"/>
              <a:t>i passati</a:t>
            </a:r>
            <a:endParaRPr sz="4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13716" y="255564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 h="120000" extrusionOk="0">
                <a:moveTo>
                  <a:pt x="0" y="0"/>
                </a:moveTo>
                <a:lnTo>
                  <a:pt x="9130538" y="0"/>
                </a:lnTo>
              </a:path>
            </a:pathLst>
          </a:custGeom>
          <a:noFill/>
          <a:ln w="39600" cap="flat" cmpd="sng">
            <a:solidFill>
              <a:srgbClr val="8739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7"/>
          <p:cNvSpPr/>
          <p:nvPr/>
        </p:nvSpPr>
        <p:spPr>
          <a:xfrm>
            <a:off x="958596" y="2446047"/>
            <a:ext cx="216407" cy="21918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958596" y="2446047"/>
            <a:ext cx="216535" cy="219439"/>
          </a:xfrm>
          <a:custGeom>
            <a:avLst/>
            <a:gdLst/>
            <a:ahLst/>
            <a:cxnLst/>
            <a:rect l="l" t="t" r="r" b="b"/>
            <a:pathLst>
              <a:path w="216534" h="219710" extrusionOk="0">
                <a:moveTo>
                  <a:pt x="0" y="109728"/>
                </a:moveTo>
                <a:lnTo>
                  <a:pt x="8504" y="67026"/>
                </a:lnTo>
                <a:lnTo>
                  <a:pt x="31694" y="32146"/>
                </a:lnTo>
                <a:lnTo>
                  <a:pt x="66088" y="8626"/>
                </a:lnTo>
                <a:lnTo>
                  <a:pt x="108203" y="0"/>
                </a:lnTo>
                <a:lnTo>
                  <a:pt x="150319" y="8626"/>
                </a:lnTo>
                <a:lnTo>
                  <a:pt x="184713" y="32146"/>
                </a:lnTo>
                <a:lnTo>
                  <a:pt x="207903" y="67026"/>
                </a:lnTo>
                <a:lnTo>
                  <a:pt x="216407" y="109728"/>
                </a:lnTo>
                <a:lnTo>
                  <a:pt x="207903" y="152429"/>
                </a:lnTo>
                <a:lnTo>
                  <a:pt x="184713" y="187309"/>
                </a:lnTo>
                <a:lnTo>
                  <a:pt x="150319" y="210829"/>
                </a:lnTo>
                <a:lnTo>
                  <a:pt x="108203" y="219456"/>
                </a:lnTo>
                <a:lnTo>
                  <a:pt x="66088" y="210829"/>
                </a:lnTo>
                <a:lnTo>
                  <a:pt x="31694" y="187309"/>
                </a:lnTo>
                <a:lnTo>
                  <a:pt x="8504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3912108" y="2446047"/>
            <a:ext cx="219455" cy="2191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7"/>
          <p:cNvSpPr/>
          <p:nvPr/>
        </p:nvSpPr>
        <p:spPr>
          <a:xfrm>
            <a:off x="391210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10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7"/>
          <p:cNvSpPr/>
          <p:nvPr/>
        </p:nvSpPr>
        <p:spPr>
          <a:xfrm>
            <a:off x="6868668" y="2446047"/>
            <a:ext cx="219455" cy="21918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6868668" y="2446047"/>
            <a:ext cx="219710" cy="219439"/>
          </a:xfrm>
          <a:custGeom>
            <a:avLst/>
            <a:gdLst/>
            <a:ahLst/>
            <a:cxnLst/>
            <a:rect l="l" t="t" r="r" b="b"/>
            <a:pathLst>
              <a:path w="219709" h="219710" extrusionOk="0">
                <a:moveTo>
                  <a:pt x="0" y="109728"/>
                </a:moveTo>
                <a:lnTo>
                  <a:pt x="8626" y="67026"/>
                </a:lnTo>
                <a:lnTo>
                  <a:pt x="32146" y="32146"/>
                </a:lnTo>
                <a:lnTo>
                  <a:pt x="67026" y="8626"/>
                </a:lnTo>
                <a:lnTo>
                  <a:pt x="109727" y="0"/>
                </a:lnTo>
                <a:lnTo>
                  <a:pt x="152429" y="8626"/>
                </a:lnTo>
                <a:lnTo>
                  <a:pt x="187309" y="32146"/>
                </a:lnTo>
                <a:lnTo>
                  <a:pt x="210829" y="67026"/>
                </a:lnTo>
                <a:lnTo>
                  <a:pt x="219455" y="109728"/>
                </a:lnTo>
                <a:lnTo>
                  <a:pt x="210829" y="152429"/>
                </a:lnTo>
                <a:lnTo>
                  <a:pt x="187309" y="187309"/>
                </a:lnTo>
                <a:lnTo>
                  <a:pt x="152429" y="210829"/>
                </a:lnTo>
                <a:lnTo>
                  <a:pt x="109727" y="219456"/>
                </a:lnTo>
                <a:lnTo>
                  <a:pt x="67026" y="210829"/>
                </a:lnTo>
                <a:lnTo>
                  <a:pt x="32146" y="187309"/>
                </a:lnTo>
                <a:lnTo>
                  <a:pt x="8626" y="152429"/>
                </a:lnTo>
                <a:lnTo>
                  <a:pt x="0" y="109728"/>
                </a:lnTo>
                <a:close/>
              </a:path>
            </a:pathLst>
          </a:custGeom>
          <a:noFill/>
          <a:ln w="39600" cap="flat" cmpd="sng">
            <a:solidFill>
              <a:srgbClr val="D2D2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940097" y="2736525"/>
            <a:ext cx="1679886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3 dicembre ‘18  </a:t>
            </a: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Kickoff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3691509" y="2725357"/>
            <a:ext cx="1762466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29 Gennaio ‘19</a:t>
            </a:r>
            <a:endParaRPr sz="18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‘Primi passi in R Studio’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7"/>
          <p:cNvSpPr txBox="1"/>
          <p:nvPr/>
        </p:nvSpPr>
        <p:spPr>
          <a:xfrm>
            <a:off x="6669150" y="2736519"/>
            <a:ext cx="2040347" cy="57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rgbClr val="873989"/>
                </a:solidFill>
                <a:sym typeface="Arial"/>
              </a:rPr>
              <a:t>5 Marzo ’19</a:t>
            </a:r>
            <a:endParaRPr dirty="0"/>
          </a:p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873989"/>
                </a:solidFill>
                <a:latin typeface="Arial"/>
                <a:ea typeface="Arial"/>
                <a:cs typeface="Arial"/>
                <a:sym typeface="Arial"/>
              </a:rPr>
              <a:t>‘Manipolare i dati con Tidyverse’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8381" y="3243983"/>
            <a:ext cx="1232240" cy="174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23097" y="3243983"/>
            <a:ext cx="1261101" cy="178430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32;p69"/>
          <p:cNvSpPr/>
          <p:nvPr/>
        </p:nvSpPr>
        <p:spPr>
          <a:xfrm>
            <a:off x="5671020" y="1447537"/>
            <a:ext cx="408431" cy="40792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33;p69"/>
          <p:cNvSpPr/>
          <p:nvPr/>
        </p:nvSpPr>
        <p:spPr>
          <a:xfrm>
            <a:off x="6245870" y="1456401"/>
            <a:ext cx="338328" cy="33791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534;p69"/>
          <p:cNvSpPr/>
          <p:nvPr/>
        </p:nvSpPr>
        <p:spPr>
          <a:xfrm>
            <a:off x="5138447" y="1491129"/>
            <a:ext cx="329184" cy="328778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5360499" y="996391"/>
            <a:ext cx="1008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 smtClean="0"/>
              <a:t>Follow us</a:t>
            </a:r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0"/>
          <p:cNvPicPr preferRelativeResize="0"/>
          <p:nvPr/>
        </p:nvPicPr>
        <p:blipFill rotWithShape="1">
          <a:blip r:embed="rId3">
            <a:alphaModFix/>
          </a:blip>
          <a:srcRect r="3110"/>
          <a:stretch/>
        </p:blipFill>
        <p:spPr>
          <a:xfrm>
            <a:off x="2867150" y="0"/>
            <a:ext cx="5498301" cy="50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0"/>
          <p:cNvSpPr txBox="1">
            <a:spLocks noGrp="1"/>
          </p:cNvSpPr>
          <p:nvPr>
            <p:ph type="title"/>
          </p:nvPr>
        </p:nvSpPr>
        <p:spPr>
          <a:xfrm>
            <a:off x="159350" y="4046705"/>
            <a:ext cx="4301400" cy="8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600"/>
              <a:buFont typeface="Helvetica Neue"/>
              <a:buNone/>
            </a:pPr>
            <a:r>
              <a:rPr lang="en" sz="4800" dirty="0" smtClean="0">
                <a:solidFill>
                  <a:schemeClr val="tx1"/>
                </a:solidFill>
              </a:rPr>
              <a:t>Data </a:t>
            </a:r>
            <a:r>
              <a:rPr lang="en" sz="4800" dirty="0">
                <a:solidFill>
                  <a:schemeClr val="tx1"/>
                </a:solidFill>
              </a:rPr>
              <a:t>Science </a:t>
            </a:r>
            <a:endParaRPr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>
            <a:spLocks noGrp="1"/>
          </p:cNvSpPr>
          <p:nvPr>
            <p:ph type="title"/>
          </p:nvPr>
        </p:nvSpPr>
        <p:spPr>
          <a:xfrm>
            <a:off x="467175" y="85225"/>
            <a:ext cx="50559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Millions of data</a:t>
            </a:r>
            <a:endParaRPr dirty="0"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6775">
            <a:off x="5490148" y="556357"/>
            <a:ext cx="3328125" cy="2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89;p49"/>
          <p:cNvPicPr preferRelativeResize="0"/>
          <p:nvPr/>
        </p:nvPicPr>
        <p:blipFill rotWithShape="1">
          <a:blip r:embed="rId4">
            <a:alphaModFix/>
          </a:blip>
          <a:srcRect t="14777" b="9205"/>
          <a:stretch/>
        </p:blipFill>
        <p:spPr>
          <a:xfrm rot="721478">
            <a:off x="626892" y="1843635"/>
            <a:ext cx="2373750" cy="2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392263">
            <a:off x="6433206" y="2667800"/>
            <a:ext cx="2066575" cy="21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1;p49"/>
          <p:cNvPicPr preferRelativeResize="0"/>
          <p:nvPr/>
        </p:nvPicPr>
        <p:blipFill rotWithShape="1">
          <a:blip r:embed="rId6">
            <a:alphaModFix/>
          </a:blip>
          <a:srcRect r="2008"/>
          <a:stretch/>
        </p:blipFill>
        <p:spPr>
          <a:xfrm rot="20975215">
            <a:off x="220405" y="925684"/>
            <a:ext cx="3768618" cy="160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87;p49"/>
          <p:cNvPicPr preferRelativeResize="0"/>
          <p:nvPr/>
        </p:nvPicPr>
        <p:blipFill rotWithShape="1">
          <a:blip r:embed="rId7">
            <a:alphaModFix/>
          </a:blip>
          <a:srcRect r="10120"/>
          <a:stretch/>
        </p:blipFill>
        <p:spPr>
          <a:xfrm>
            <a:off x="2674794" y="2081717"/>
            <a:ext cx="3830276" cy="272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92;p49"/>
          <p:cNvPicPr preferRelativeResize="0"/>
          <p:nvPr/>
        </p:nvPicPr>
        <p:blipFill rotWithShape="1">
          <a:blip r:embed="rId8">
            <a:alphaModFix/>
          </a:blip>
          <a:srcRect t="46675"/>
          <a:stretch/>
        </p:blipFill>
        <p:spPr>
          <a:xfrm>
            <a:off x="2912301" y="771502"/>
            <a:ext cx="3457150" cy="13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445</Words>
  <Application>Microsoft Office PowerPoint</Application>
  <PresentationFormat>Presentazione su schermo (16:9)</PresentationFormat>
  <Paragraphs>123</Paragraphs>
  <Slides>27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27</vt:i4>
      </vt:variant>
    </vt:vector>
  </HeadingPairs>
  <TitlesOfParts>
    <vt:vector size="38" baseType="lpstr">
      <vt:lpstr>Courier</vt:lpstr>
      <vt:lpstr>Calibri</vt:lpstr>
      <vt:lpstr>Titillium Web</vt:lpstr>
      <vt:lpstr>Verdana</vt:lpstr>
      <vt:lpstr>Arial</vt:lpstr>
      <vt:lpstr>Comfortaa</vt:lpstr>
      <vt:lpstr>Helvetica Neue</vt:lpstr>
      <vt:lpstr>R-Ladies Template</vt:lpstr>
      <vt:lpstr>Office Theme</vt:lpstr>
      <vt:lpstr>R-Ladies Template</vt:lpstr>
      <vt:lpstr>R-Ladies Template</vt:lpstr>
      <vt:lpstr>DATA SCIENCE: Cambia la tua vita con i dati</vt:lpstr>
      <vt:lpstr>Chi sono le RLadies?</vt:lpstr>
      <vt:lpstr>Dove siamo oggi?</vt:lpstr>
      <vt:lpstr>R-LADIES  BARI</vt:lpstr>
      <vt:lpstr>Founders of R-Ladies Bari</vt:lpstr>
      <vt:lpstr>La nostra mission è semplice </vt:lpstr>
      <vt:lpstr>Eventi passati</vt:lpstr>
      <vt:lpstr>Data Science </vt:lpstr>
      <vt:lpstr>Millions of data</vt:lpstr>
      <vt:lpstr>Ambiti di applicazione</vt:lpstr>
      <vt:lpstr>Presentazione standard di PowerPoint</vt:lpstr>
      <vt:lpstr>Il Data Scientist Moderno</vt:lpstr>
      <vt:lpstr>Data Science  workflow</vt:lpstr>
      <vt:lpstr>Un mondo di strumenti</vt:lpstr>
      <vt:lpstr>R for Data Science</vt:lpstr>
      <vt:lpstr>Cos’è R</vt:lpstr>
      <vt:lpstr>Presentazione standard di PowerPoint</vt:lpstr>
      <vt:lpstr>Presentazione standard di PowerPoint</vt:lpstr>
      <vt:lpstr>Coding in R</vt:lpstr>
      <vt:lpstr>What RStudio IDE offers </vt:lpstr>
      <vt:lpstr>Cosa faremo?</vt:lpstr>
      <vt:lpstr>WordCloud</vt:lpstr>
      <vt:lpstr>Network di termini</vt:lpstr>
      <vt:lpstr>Preparazione del testo</vt:lpstr>
      <vt:lpstr>WordCloud</vt:lpstr>
      <vt:lpstr>Network dei temini</vt:lpstr>
      <vt:lpstr>Be ready  for the  journey!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SCIENCE: Cambia la tua vita con i dati</dc:title>
  <dc:creator>Giovanna De Vincenzo</dc:creator>
  <cp:lastModifiedBy>Giovanna De Vincenzo</cp:lastModifiedBy>
  <cp:revision>31</cp:revision>
  <dcterms:modified xsi:type="dcterms:W3CDTF">2019-03-07T11:43:32Z</dcterms:modified>
</cp:coreProperties>
</file>